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81" r:id="rId4"/>
    <p:sldId id="278" r:id="rId5"/>
    <p:sldId id="279" r:id="rId6"/>
    <p:sldId id="280" r:id="rId7"/>
    <p:sldId id="262" r:id="rId8"/>
    <p:sldId id="257" r:id="rId9"/>
    <p:sldId id="258" r:id="rId10"/>
    <p:sldId id="259" r:id="rId11"/>
    <p:sldId id="260" r:id="rId12"/>
    <p:sldId id="261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FBF3-4071-47A9-B3DD-D55919667202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69B1-68DF-46D1-956F-426B7550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FBF3-4071-47A9-B3DD-D55919667202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69B1-68DF-46D1-956F-426B7550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FBF3-4071-47A9-B3DD-D55919667202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69B1-68DF-46D1-956F-426B7550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FBF3-4071-47A9-B3DD-D55919667202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69B1-68DF-46D1-956F-426B7550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FBF3-4071-47A9-B3DD-D55919667202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69B1-68DF-46D1-956F-426B7550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FBF3-4071-47A9-B3DD-D55919667202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69B1-68DF-46D1-956F-426B7550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FBF3-4071-47A9-B3DD-D55919667202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69B1-68DF-46D1-956F-426B7550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FBF3-4071-47A9-B3DD-D55919667202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69B1-68DF-46D1-956F-426B7550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FBF3-4071-47A9-B3DD-D55919667202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69B1-68DF-46D1-956F-426B7550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FBF3-4071-47A9-B3DD-D55919667202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69B1-68DF-46D1-956F-426B7550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EFBF3-4071-47A9-B3DD-D55919667202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69B1-68DF-46D1-956F-426B7550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EFBF3-4071-47A9-B3DD-D55919667202}" type="datetimeFigureOut">
              <a:rPr lang="ru-RU" smtClean="0"/>
              <a:pPr/>
              <a:t>16.10.2023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E69B1-68DF-46D1-956F-426B7550C7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solidFill>
                  <a:schemeClr val="tx2">
                    <a:lumMod val="50000"/>
                  </a:schemeClr>
                </a:solidFill>
              </a:rPr>
              <a:t>Требования к устройству и оснащению производственных лабораторий</a:t>
            </a:r>
            <a:r>
              <a:rPr lang="ru-RU" b="1" i="1">
                <a:solidFill>
                  <a:schemeClr val="tx2">
                    <a:lumMod val="50000"/>
                  </a:schemeClr>
                </a:solidFill>
              </a:rPr>
              <a:t>.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85000" lnSpcReduction="20000"/>
          </a:bodyPr>
          <a:lstStyle/>
          <a:p>
            <a:pPr marL="0" indent="542925"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Газопроводы в лабораторных помещениях должны быть выполнены в соответствии с требованиями действующих «Правил безопасности в газовом хозяйстве» и окрашены согласно ГОСТ 14202 – 69: газопроводы должны вводиться непосредственно в помещение лаборатории;</a:t>
            </a:r>
          </a:p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на вводе газопровода в помещение должно устанавливаться отключающее устройство в доступном для обслуживания и освещенном месте;</a:t>
            </a:r>
          </a:p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газопроводы, подведенные к рабочим столам и вытяжным шкафам, должны иметь краны, позволяющие включать отдельные горелки;</a:t>
            </a:r>
          </a:p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газопроводы в помещениях должны прокладываться открыто, в местах, удобных для обслуживания и исключающих возможность их повреждения.</a:t>
            </a:r>
          </a:p>
          <a:p>
            <a:pPr marL="0" indent="542925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  Искусственное освещение в лаборатории должно соответствовать строительным нормам и правилам (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СНиП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П-А.9—71). Местное освещение должно применяться в комбинации с общим.</a:t>
            </a:r>
          </a:p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   Для мытья большого количества химической посуды следует выделять изолированные моечные помещения, которые должны быть расположены, по возможности, в центре обслуживаемых ими лабораторий.</a:t>
            </a:r>
          </a:p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    Моечные должны быть оборудованы специальными моечными столами один с вытяжным шкафом — для удаления вредных сильно пахнущих веществ и мытья хромовой смесью; два открытых — для мытья содовым раствором и чистой водой.</a:t>
            </a:r>
          </a:p>
          <a:p>
            <a:pPr algn="just"/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Расчет необходимого количества бактерицидных ламп проводят с учетом их мощности, объема помещения, категории помещения в соответствии с требованиями   Р 3.5.1904 и МУ 2.3.975.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Структура лаборатории и расположение помещений, входящих в ее состав, зависят от того, проводятся или нет в данном помещении манипуляции с исследуемыми объектами В зависимости от этого все помещения подразделяются на условно «заразную» и «чистую» зоны.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«Чистая» зона - помещение или группа помещений лаборатории, где не проводятся работы с анализируемыми объектами и микробиологические анализы.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              В «чистой» зоне располагаются:</a:t>
            </a:r>
          </a:p>
          <a:p>
            <a:pPr>
              <a:buNone/>
            </a:pP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комната для спецодежды;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кабинет руководителя и комната для работы с документами;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моечная, оборудованная для мытья посуды;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средоварочная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оборудованная для приготовления питательных сред;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стерилизационная;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подсобные помещения для хранения реактивов, посуды, аппаратуры и хозяйственного инвентаря.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   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«Заразная</a:t>
            </a:r>
            <a:r>
              <a:rPr lang="ru-RU">
                <a:solidFill>
                  <a:schemeClr val="tx2">
                    <a:lumMod val="50000"/>
                  </a:schemeClr>
                </a:solidFill>
              </a:rPr>
              <a:t>»  («грязная») зона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помещение или группа помещений лаборатории, где проводятся работы с анализируемыми объектами и микробиологические анализы.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 «заразной» зоне располагаются: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лабораторная(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ые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) комната(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ы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) для микробиологических исследований;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боксированное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помещение;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автоклавная, оборудованная автоклавами для обеззараживания отработанного материала и зараженной посуды.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336704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Комнаты, мебель и оборудование должны быть промаркированы с указанием их назначения по зонам. Особое внимание необходимо уделять подготовке и оснащению помещений «заразной» зоны.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Лабораторная комната предназначена для проведения исследований молока-сырья (определение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редуктазной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пробы, ингибирующих веществ, соматических клеток, сычужно-бродильной пробы и т.д.), закваски (определение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газо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и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ароматообразующей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активности, приготовление микропрепарата и его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микроскопирование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) и т.д. и должна быть оборудована: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раковиной с подводкой горячей и холодной воды;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лабораторными столами для стационарной установки приборов:    микроскопа, весов и другого оборудования;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рабочими столами для проведения анализов, снабженными различными типами горелок;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термостатами;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электрической (газовой) плиткой;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холодильником;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закрытыми шкафами для хранения стерильной посуды и готовых питательных сред;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бактерицидными лампами и/или другим оборудованием, обеспечивающим обеззараживание.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Боксированное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помещение [бокс]: изолированное помещение с тамбуром (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предбоксником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), оборудованное соответствующим образом для обеспечения повышенной стерильности при проведении микробиологических анализов. Оно состоит из двух отделений: собственно бокса и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предбоксника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Предбоксник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служит для одевания специальной санитарной одежды (халаты, колпаки или косынки, тапочки) и должен быть оснащен:</a:t>
            </a:r>
          </a:p>
          <a:p>
            <a:pPr algn="just">
              <a:buFontTx/>
              <a:buChar char="-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столом для временного размещения вносимых материалов;</a:t>
            </a:r>
          </a:p>
          <a:p>
            <a:pPr algn="just">
              <a:buFontTx/>
              <a:buChar char="-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вешалкой с плечиками;</a:t>
            </a:r>
          </a:p>
          <a:p>
            <a:pPr algn="just">
              <a:buFontTx/>
              <a:buChar char="-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бактерицидными лампами. </a:t>
            </a: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 </a:t>
            </a: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Бокс должен быть оборудован:</a:t>
            </a:r>
          </a:p>
          <a:p>
            <a:pPr algn="just">
              <a:buFontTx/>
              <a:buChar char="-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столом для проведения анализов;</a:t>
            </a:r>
          </a:p>
          <a:p>
            <a:pPr algn="just">
              <a:buFontTx/>
              <a:buChar char="-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Весами;</a:t>
            </a:r>
          </a:p>
          <a:p>
            <a:pPr algn="just">
              <a:buFontTx/>
              <a:buChar char="-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бактерицидными лампами и/или другим оборудованием, обеспечивающим обеззараживание.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При отсутствии специального бокса допускается проведение посевов в лабораторной комнате, которая предварительно должна быть обработана аналогично боксу или оборудована ламинарным шкафом.</a:t>
            </a:r>
          </a:p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Рабочие питательные среды: среды, подготовленная для выполнения микробиологических посевов.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Для приготовления рабочих питательных сред лучше использовать готовые сухие питательные среды, поскольку среды промышленного изготовления отличаются стандартным составом, удобны в приготовлении и применении, их качество и ростовые характеристики проверены предприятием - изготовителем.</a:t>
            </a:r>
          </a:p>
          <a:p>
            <a:pPr algn="just">
              <a:buNone/>
            </a:pP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Важным, решающим фактором в обеспечении должного уровня микробиологического контроля является профессионализм работников лаборатории. В соответствии с требованиями и условиями по лицензированию специалисты производственных лабораторий молокоперерабатывающих предприятий должны иметь профильное образование (инженер-технолог) и проходить дополнительное обучение на курсах повышения квалификации не реже одного раза в 5 лет.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Порядок лицензирования определен постановлением Правительства России от 4.07.2002 № 501 «Положение о лицензировании деятельности, связанной с использованием возбудителей инфекционных заболеваний».</a:t>
            </a:r>
          </a:p>
          <a:p>
            <a:pPr marL="0" indent="0" algn="just">
              <a:buNone/>
            </a:pPr>
            <a:endParaRPr lang="ru-RU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Производственные лаборатории молочных предприятий, осуществляющие     работы с санитарно-показательными микроорганизмами, получают лицензию на деятельность, связанную с использованием возбудителей инфекционных заболеваний IV группы патогенности или III-IV группы патогенности.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1354222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Повышение квалификации должно проходить в организациях, имеющих лицензию на образовательную деятельность, включающую в себе цикл обучения в области микробиологии молока и молочных продуктов, по утвержденным программам в объеме от 72 до 140 часов.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Лаборатория должна быть снабжена всеми нормативными, техническими и методическими документами в сфере ее деятельности, общими инструкциями по технике безопасности и инструкциями по эксплуатации приборов.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Работники микробиологической лаборатории должны находиться в лаборатории и работать в халатах и специальном головном уборе (косынке, шапочке и т.д.), сменной обуви. Запрещается использование лабораторной спецодежды вне лабораторных и производственных помещений.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Запрещается также входить в лабораторию в верхней одежде, вносить и хранить посторонние предметы и вещи, принимать пищу, курить.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Перед началом работы рабочее место для проведения микробиологических анализов необходимо освободить от ненужных предметов и продезинфицировать (70 % этиловым спиртом). При смене характера работы также должна быть проведена уборка и дезинфекция рабочего места.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Стол, одежду и другие предметы, случайно загрязненные при выполнении работ анализируемым материалом, необходимо подвергнуть мойке и дезинфекции.</a:t>
            </a: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88632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По окончании работ необходимо привести рабочее место в порядок и продезинфицировать.</a:t>
            </a:r>
          </a:p>
          <a:p>
            <a:pPr algn="just">
              <a:buNone/>
            </a:pP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Для поддержания в лабораторном помещении надлежащих санитарно-гигиенических условий текущая уборка помещений проводится ежедневно влажным способом после окончания рабочего дня: в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«чистой»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зоне лаборатории с применением моющих средств, в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«заразной»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зоне - с применением моющих и дезинфицирующих средств.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боксированных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помещениях проводится еженедельная генеральная уборка с применением дезинфицирующих средств путем протирания поверхностей и стен (на высоту до 2 м). После влажной уборки включают бактерицидные лампы или озонаторы, или применяют иные способы дезинфекции.</a:t>
            </a:r>
          </a:p>
          <a:p>
            <a:pPr algn="just">
              <a:buNone/>
            </a:pP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br>
              <a:rPr lang="ru-RU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Стеклянные поверхности бактерицидных ламп протирают ветошью, смоченной спиртом, не реже 1 раза в неделю с соблюдением техники безопасности.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Внутреннее оконное остекление и рамы протирают и моют по мере загрязнения, но не реже одного раза в месяц, с наружной стороны - не реже двух раз в год (весной и осенью). Представленные материалы касаются общих требований по организации производственных лабораторий на молокоперерабатывающих предприятиях. Правильная структура лаборатории, а так же оснащение помещений, является важной составляющей деятельности лабораторий по обеспечению выпуска гарантированно безопасной и качественной продукции.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Производственная лаборатория Курского мясоперерабатывающего завода  установила новый современный экспресс-анализатор - новости группы компаний  Агропромкомплектац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Производственная лаборатория Курского мясоперерабатывающего завода  установила новый современный экспресс-анализатор - новости группы компаний  Агропромкомплектац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Производственная лаборатория Курского мясоперерабатывающего завода  установила новый современный экспресс-анализатор - новости группы компаний  Агропромкомплектац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Производственная лаборатория Курского мясоперерабатывающего завода  установила новый современный экспресс-анализатор - новости группы компаний  Агропромкомплектац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Производственная лаборатория Курского мясоперерабатывающего завода  установила новый современный экспресс-анализатор - новости группы компаний  Агропромкомплектац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Производственная лаборатория Курского мясоперерабатывающего завода  установила новый современный экспресс-анализатор - новости группы компаний  Агропромкомплектац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DFEF18-B064-4737-B386-CD783E7A5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53975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Лаборатория должна проводить валидацию нестандартных методов, методов, разработанных лабораторией, и стандартных методов, используемых за пределами их области применения или каким-либо иным образом модифицированных. </a:t>
            </a:r>
          </a:p>
          <a:p>
            <a:pPr marL="0" indent="53975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Валидация должна быть настолько полной, насколько это необходимо, чтобы отвечать потребностям данного применения или области применения.</a:t>
            </a:r>
          </a:p>
          <a:p>
            <a:pPr marL="0" indent="53975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Лаборатория должна сохранять следующие записи о валидации:</a:t>
            </a:r>
          </a:p>
          <a:p>
            <a:pPr marL="0" indent="182563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использованную процедуру валидации;</a:t>
            </a:r>
          </a:p>
          <a:p>
            <a:pPr marL="0" indent="182563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перечень требований;</a:t>
            </a:r>
          </a:p>
          <a:p>
            <a:pPr marL="0" indent="182563" algn="just">
              <a:buNone/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с) определение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 метода;</a:t>
            </a:r>
          </a:p>
          <a:p>
            <a:pPr marL="0" indent="182563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д) полученные результаты;</a:t>
            </a:r>
          </a:p>
          <a:p>
            <a:pPr marL="0" indent="182563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е) заключение о пригодности метода вместе с подробным описанием его</a:t>
            </a:r>
          </a:p>
          <a:p>
            <a:pPr marL="0" indent="182563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в отношении предлагаемого использования.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542925" algn="just">
              <a:buNone/>
            </a:pPr>
            <a:r>
              <a:rPr lang="ru-RU" dirty="0">
                <a:solidFill>
                  <a:srgbClr val="002060"/>
                </a:solidFill>
              </a:rPr>
              <a:t>В этих документах определены требования к помещениям, их составу, расположению и размерам, для того, чтобы обеспечить: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- безопасные условия труда;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- необходимый уровень защиты анализируемого объекта от загрязнения микроорганизмами из окружающей среды;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- охрану окружающей среды от загрязнения микрофлорой из анализируемых объектов и их посевов.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072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1257300" algn="just">
              <a:buNone/>
            </a:pPr>
            <a:r>
              <a:rPr lang="ru-RU" dirty="0">
                <a:solidFill>
                  <a:srgbClr val="002060"/>
                </a:solidFill>
              </a:rPr>
              <a:t>В условиях производственных лабораторий контролю подлежат: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- санитарно-показательные микроорганизмы;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- технически вредная микрофлора, вызывающая микробиологическую порчу молочных продуктов;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- заквасочные микроорганизмы, в том числе </a:t>
            </a:r>
            <a:r>
              <a:rPr lang="ru-RU" dirty="0" err="1">
                <a:solidFill>
                  <a:srgbClr val="002060"/>
                </a:solidFill>
              </a:rPr>
              <a:t>пробиотические</a:t>
            </a:r>
            <a:r>
              <a:rPr lang="ru-RU" dirty="0">
                <a:solidFill>
                  <a:srgbClr val="002060"/>
                </a:solidFill>
              </a:rPr>
              <a:t> культуры, в частности, </a:t>
            </a:r>
            <a:r>
              <a:rPr lang="ru-RU" dirty="0" err="1">
                <a:solidFill>
                  <a:srgbClr val="002060"/>
                </a:solidFill>
              </a:rPr>
              <a:t>бифидобактерии</a:t>
            </a:r>
            <a:r>
              <a:rPr lang="ru-RU" dirty="0">
                <a:solidFill>
                  <a:srgbClr val="002060"/>
                </a:solidFill>
              </a:rPr>
              <a:t>, уровень развития которых контролируется при получении ферментированных молочных продуктов.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540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При поступлении на предприятие сырья, вспомогательных материалов производственно-технологическая лаборатория контролирует качество поставляемого сырья, проводит лабораторные испытания проб сырья и вспомогательных материалов и выдачу заключения (протокола) о его соответствии нормативной документации и показателям безопасности. При реализации готовой продукции (по требованию покупателя) предоставляет протокол лабораторных испытаний подтверждающих качество и безопасность продукции. При осуществлении контроля качества готовой продукции лаборатория проводит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656089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- органолептический контроль - это внешний вид продукции, состояние ее поверхности, цвет на разрезе, запах и аромат, вкус, консистенция;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 химический контроль - количество влаги, жира, белка, соли, нитрита натрия, перекисного числа, золы;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- токсикологический контроль: наличие свинца, кадмия, ртути, мышьяка, </a:t>
            </a:r>
            <a:r>
              <a:rPr lang="ru-RU" dirty="0" err="1">
                <a:solidFill>
                  <a:srgbClr val="002060"/>
                </a:solidFill>
              </a:rPr>
              <a:t>нитрозаминов</a:t>
            </a:r>
            <a:r>
              <a:rPr lang="ru-RU" dirty="0">
                <a:solidFill>
                  <a:srgbClr val="002060"/>
                </a:solidFill>
              </a:rPr>
              <a:t>, пестицидов, антибиотиков, радионуклидов;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- бактериологический контроль: общее микробное число, наличие бактерий группы кишечной палочки, стафилококк, </a:t>
            </a:r>
            <a:r>
              <a:rPr lang="ru-RU" dirty="0" err="1">
                <a:solidFill>
                  <a:srgbClr val="002060"/>
                </a:solidFill>
              </a:rPr>
              <a:t>сульфитредуцирующие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клостридии</a:t>
            </a:r>
            <a:r>
              <a:rPr lang="ru-RU" dirty="0">
                <a:solidFill>
                  <a:srgbClr val="002060"/>
                </a:solidFill>
              </a:rPr>
              <a:t>, сальмонеллы, листерии, дрожжи и плесени.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089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Рекомендуемый объем лабораторного помещения на одного работающего - не менее 15 куб. м., площадь - не менее 4,5 кв. м.</a:t>
            </a:r>
          </a:p>
          <a:p>
            <a:pPr algn="just"/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Внутренняя отделка помещений должна быть выполнена в соответствии с их функциональным назначением. Поверхности пола, стен, потолка в лабораторных помещениях должна быть гладкими, без щелей, легко обрабатываться, устойчивыми к действию моющих и дезинфицирующих средств, полы не должны быть скользкими.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</p:spPr>
        <p:txBody>
          <a:bodyPr>
            <a:normAutofit fontScale="85000" lnSpcReduction="20000"/>
          </a:bodyPr>
          <a:lstStyle/>
          <a:p>
            <a:pPr algn="just" fontAlgn="base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Для осуществления контроля в соответствии с утвержденными схемами производственная лаборатория должна располагать необходимым помещением и оборудованием.</a:t>
            </a:r>
          </a:p>
          <a:p>
            <a:pPr algn="just" fontAlgn="base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Для лаборатории отводится сухое и светлое помещение, расположенное вблизи производственных цехов.</a:t>
            </a:r>
          </a:p>
          <a:p>
            <a:pPr algn="just" fontAlgn="base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Помещение лаборатории оборудуется рабочими лабораторными столами, столами для приборов и весов, вытяжным шкафом, снабженным естественной или искусственной вытяжкой, шкафами для хранения посуды, реактивов и приборов. Потребность лаборатории в оборудовании зависит от объема работы, который определяется мощностью предприятия, ассортиментом вырабатываемых изделий, а также характером научно-исследовательских работ, проводимых производственной лабораторией.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Комнаты, предназначенные для работ с чрезвычайно и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высокоопасными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веществами, должны быть изолированы от остальных помещений лаборатории, иметь отдельный вход и вытяжные шкафы, не связанные с вентиляцией других помещений.</a:t>
            </a:r>
          </a:p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Вентиляция лабораторных помещений предусматривается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приточно­вытяжная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с механическим побуждением и должна быть оборудована вентиляционными устройствами для отсоса воздуха только из вытяжных шкафов.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1791</Words>
  <Application>Microsoft Office PowerPoint</Application>
  <PresentationFormat>Экран (4:3)</PresentationFormat>
  <Paragraphs>63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Тема Office</vt:lpstr>
      <vt:lpstr>Требования к устройству и оснащению производственных лабораторий.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ЕЛЕНА-СВЕТЛАКОВА</dc:creator>
  <cp:lastModifiedBy>Елена</cp:lastModifiedBy>
  <cp:revision>30</cp:revision>
  <dcterms:created xsi:type="dcterms:W3CDTF">2015-10-28T18:31:36Z</dcterms:created>
  <dcterms:modified xsi:type="dcterms:W3CDTF">2023-10-16T17:53:39Z</dcterms:modified>
</cp:coreProperties>
</file>